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7" r:id="rId3"/>
    <p:sldId id="267" r:id="rId4"/>
    <p:sldId id="261" r:id="rId5"/>
    <p:sldId id="258" r:id="rId6"/>
    <p:sldId id="259" r:id="rId7"/>
    <p:sldId id="265" r:id="rId8"/>
    <p:sldId id="283" r:id="rId9"/>
    <p:sldId id="284" r:id="rId10"/>
    <p:sldId id="266" r:id="rId11"/>
    <p:sldId id="268" r:id="rId12"/>
    <p:sldId id="285" r:id="rId13"/>
    <p:sldId id="269" r:id="rId14"/>
    <p:sldId id="270" r:id="rId15"/>
    <p:sldId id="286" r:id="rId16"/>
    <p:sldId id="271" r:id="rId17"/>
    <p:sldId id="273" r:id="rId18"/>
    <p:sldId id="274" r:id="rId19"/>
    <p:sldId id="275" r:id="rId20"/>
    <p:sldId id="276" r:id="rId21"/>
    <p:sldId id="277" r:id="rId22"/>
    <p:sldId id="280" r:id="rId23"/>
    <p:sldId id="281" r:id="rId24"/>
    <p:sldId id="28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2A5"/>
    <a:srgbClr val="FF37FF"/>
    <a:srgbClr val="FFFFFF"/>
    <a:srgbClr val="ED5D05"/>
    <a:srgbClr val="33CC33"/>
    <a:srgbClr val="B3E2FF"/>
    <a:srgbClr val="FF0000"/>
    <a:srgbClr val="0000FF"/>
    <a:srgbClr val="9900CC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728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8B978-C4E5-4D2A-822B-8FFF0775D47B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99D1FBC-87F4-4BFC-B9ED-D20999FBE93E}">
      <dgm:prSet custT="1"/>
      <dgm:spPr/>
      <dgm:t>
        <a:bodyPr/>
        <a:lstStyle/>
        <a:p>
          <a:pPr rtl="0"/>
          <a:r>
            <a:rPr lang="ru-RU" sz="2400" b="1" i="1" dirty="0" smtClean="0"/>
            <a:t>достаточной индивидуальной умственной нагрузки  </a:t>
          </a:r>
          <a:endParaRPr lang="ru-RU" sz="2400" dirty="0"/>
        </a:p>
      </dgm:t>
    </dgm:pt>
    <dgm:pt modelId="{84BBF8DE-3C1D-41DD-B2D7-B450798E54C8}" type="parTrans" cxnId="{483E16EC-FE9A-4B9C-9FD4-515E9D15C47E}">
      <dgm:prSet/>
      <dgm:spPr/>
      <dgm:t>
        <a:bodyPr/>
        <a:lstStyle/>
        <a:p>
          <a:endParaRPr lang="ru-RU" sz="2400"/>
        </a:p>
      </dgm:t>
    </dgm:pt>
    <dgm:pt modelId="{194394AA-81C5-4267-8AA1-DB34A917467B}" type="sibTrans" cxnId="{483E16EC-FE9A-4B9C-9FD4-515E9D15C47E}">
      <dgm:prSet/>
      <dgm:spPr/>
      <dgm:t>
        <a:bodyPr/>
        <a:lstStyle/>
        <a:p>
          <a:endParaRPr lang="ru-RU" sz="2400"/>
        </a:p>
      </dgm:t>
    </dgm:pt>
    <dgm:pt modelId="{221C6E3F-583F-41D6-9AA4-A5B105FDF0D0}">
      <dgm:prSet custT="1"/>
      <dgm:spPr/>
      <dgm:t>
        <a:bodyPr/>
        <a:lstStyle/>
        <a:p>
          <a:pPr rtl="0"/>
          <a:r>
            <a:rPr lang="ru-RU" sz="2400" b="1" i="1" dirty="0" smtClean="0"/>
            <a:t>обеспечение условий для преобладания положительных эмоциональных впечатлений </a:t>
          </a:r>
          <a:endParaRPr lang="ru-RU" sz="2400" dirty="0"/>
        </a:p>
      </dgm:t>
    </dgm:pt>
    <dgm:pt modelId="{3E2A01A6-DCED-479D-9F0B-0E691D3A8DE0}" type="parTrans" cxnId="{13D3828F-AF68-456D-9928-1E9B0DDD73B6}">
      <dgm:prSet/>
      <dgm:spPr/>
      <dgm:t>
        <a:bodyPr/>
        <a:lstStyle/>
        <a:p>
          <a:endParaRPr lang="ru-RU" sz="2400"/>
        </a:p>
      </dgm:t>
    </dgm:pt>
    <dgm:pt modelId="{19DD85D8-5BF9-4C85-9122-64F8164D8034}" type="sibTrans" cxnId="{13D3828F-AF68-456D-9928-1E9B0DDD73B6}">
      <dgm:prSet/>
      <dgm:spPr/>
      <dgm:t>
        <a:bodyPr/>
        <a:lstStyle/>
        <a:p>
          <a:endParaRPr lang="ru-RU" sz="2400"/>
        </a:p>
      </dgm:t>
    </dgm:pt>
    <dgm:pt modelId="{2CCC8280-5895-46BD-837B-26648AF5F99C}">
      <dgm:prSet custT="1"/>
      <dgm:spPr/>
      <dgm:t>
        <a:bodyPr/>
        <a:lstStyle/>
        <a:p>
          <a:pPr rtl="0"/>
          <a:r>
            <a:rPr lang="ru-RU" sz="2400" b="1" i="1" dirty="0" smtClean="0"/>
            <a:t>полное удовлетворение потребности в движении </a:t>
          </a:r>
          <a:endParaRPr lang="ru-RU" sz="2400" dirty="0"/>
        </a:p>
      </dgm:t>
    </dgm:pt>
    <dgm:pt modelId="{420A7779-2A40-41F4-9A03-FD1B5E373E28}" type="parTrans" cxnId="{1592308F-8989-4006-8B36-0750536A30EB}">
      <dgm:prSet/>
      <dgm:spPr/>
      <dgm:t>
        <a:bodyPr/>
        <a:lstStyle/>
        <a:p>
          <a:endParaRPr lang="ru-RU" sz="2400"/>
        </a:p>
      </dgm:t>
    </dgm:pt>
    <dgm:pt modelId="{DD495634-9FDE-4486-B14F-49D53A6CAE3E}" type="sibTrans" cxnId="{1592308F-8989-4006-8B36-0750536A30EB}">
      <dgm:prSet/>
      <dgm:spPr/>
      <dgm:t>
        <a:bodyPr/>
        <a:lstStyle/>
        <a:p>
          <a:endParaRPr lang="ru-RU" sz="2400"/>
        </a:p>
      </dgm:t>
    </dgm:pt>
    <dgm:pt modelId="{6BED2FE4-1BD8-4576-896B-CD5915EA741C}" type="pres">
      <dgm:prSet presAssocID="{19C8B978-C4E5-4D2A-822B-8FFF0775D4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D08599-2031-4E19-9E24-D6BFAA51AB71}" type="pres">
      <dgm:prSet presAssocID="{699D1FBC-87F4-4BFC-B9ED-D20999FBE93E}" presName="parentLin" presStyleCnt="0"/>
      <dgm:spPr/>
    </dgm:pt>
    <dgm:pt modelId="{E8AF1FB6-B870-4046-B954-E7B0F03CE669}" type="pres">
      <dgm:prSet presAssocID="{699D1FBC-87F4-4BFC-B9ED-D20999FBE93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B1B4C1F-D07D-495E-BE11-11801A64A14F}" type="pres">
      <dgm:prSet presAssocID="{699D1FBC-87F4-4BFC-B9ED-D20999FBE93E}" presName="parentText" presStyleLbl="node1" presStyleIdx="0" presStyleCnt="3" custScaleX="142857" custScaleY="1268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E449B-01ED-433E-828D-0F461A53E7FF}" type="pres">
      <dgm:prSet presAssocID="{699D1FBC-87F4-4BFC-B9ED-D20999FBE93E}" presName="negativeSpace" presStyleCnt="0"/>
      <dgm:spPr/>
    </dgm:pt>
    <dgm:pt modelId="{60673E31-DBC9-4F85-86BE-9373A25E79B5}" type="pres">
      <dgm:prSet presAssocID="{699D1FBC-87F4-4BFC-B9ED-D20999FBE93E}" presName="childText" presStyleLbl="conFgAcc1" presStyleIdx="0" presStyleCnt="3">
        <dgm:presLayoutVars>
          <dgm:bulletEnabled val="1"/>
        </dgm:presLayoutVars>
      </dgm:prSet>
      <dgm:spPr>
        <a:solidFill>
          <a:srgbClr val="FDB2A5"/>
        </a:solidFill>
        <a:ln>
          <a:noFill/>
        </a:ln>
      </dgm:spPr>
    </dgm:pt>
    <dgm:pt modelId="{1D964F6B-D96E-454E-B968-70CD2166C067}" type="pres">
      <dgm:prSet presAssocID="{194394AA-81C5-4267-8AA1-DB34A917467B}" presName="spaceBetweenRectangles" presStyleCnt="0"/>
      <dgm:spPr/>
    </dgm:pt>
    <dgm:pt modelId="{2ACE269C-8F0D-4987-8454-D5283C33B2A4}" type="pres">
      <dgm:prSet presAssocID="{221C6E3F-583F-41D6-9AA4-A5B105FDF0D0}" presName="parentLin" presStyleCnt="0"/>
      <dgm:spPr/>
    </dgm:pt>
    <dgm:pt modelId="{7014B928-DEAB-4222-A6D4-98C204792627}" type="pres">
      <dgm:prSet presAssocID="{221C6E3F-583F-41D6-9AA4-A5B105FDF0D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EAA9623-69B5-4654-A1B4-2065A1FCFC9B}" type="pres">
      <dgm:prSet presAssocID="{221C6E3F-583F-41D6-9AA4-A5B105FDF0D0}" presName="parentText" presStyleLbl="node1" presStyleIdx="1" presStyleCnt="3" custScaleX="142857" custScaleY="1330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705FC-B2F0-4586-9909-7397ED832362}" type="pres">
      <dgm:prSet presAssocID="{221C6E3F-583F-41D6-9AA4-A5B105FDF0D0}" presName="negativeSpace" presStyleCnt="0"/>
      <dgm:spPr/>
    </dgm:pt>
    <dgm:pt modelId="{426D1EBF-0C2E-4D05-9F6C-69EFAE568180}" type="pres">
      <dgm:prSet presAssocID="{221C6E3F-583F-41D6-9AA4-A5B105FDF0D0}" presName="childText" presStyleLbl="conFgAcc1" presStyleIdx="1" presStyleCnt="3" custLinFactNeighborY="-1936">
        <dgm:presLayoutVars>
          <dgm:bulletEnabled val="1"/>
        </dgm:presLayoutVars>
      </dgm:prSet>
      <dgm:spPr>
        <a:solidFill>
          <a:srgbClr val="FDB2A5">
            <a:alpha val="90000"/>
          </a:srgbClr>
        </a:solidFill>
        <a:ln>
          <a:noFill/>
        </a:ln>
      </dgm:spPr>
    </dgm:pt>
    <dgm:pt modelId="{AA4B9B04-D7F0-4E4B-9461-CCFD36A023C9}" type="pres">
      <dgm:prSet presAssocID="{19DD85D8-5BF9-4C85-9122-64F8164D8034}" presName="spaceBetweenRectangles" presStyleCnt="0"/>
      <dgm:spPr/>
    </dgm:pt>
    <dgm:pt modelId="{B6C86A13-0673-4F99-B65F-4C595C992370}" type="pres">
      <dgm:prSet presAssocID="{2CCC8280-5895-46BD-837B-26648AF5F99C}" presName="parentLin" presStyleCnt="0"/>
      <dgm:spPr/>
    </dgm:pt>
    <dgm:pt modelId="{66EFE48E-F6A3-47F9-9597-AE7A2ACCAAAE}" type="pres">
      <dgm:prSet presAssocID="{2CCC8280-5895-46BD-837B-26648AF5F99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BD8B02B-012E-45A1-983E-10629E02F183}" type="pres">
      <dgm:prSet presAssocID="{2CCC8280-5895-46BD-837B-26648AF5F99C}" presName="parentText" presStyleLbl="node1" presStyleIdx="2" presStyleCnt="3" custScaleX="142857" custScaleY="1292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EF9E4-5D71-4FE1-8895-D9E393F8CFC5}" type="pres">
      <dgm:prSet presAssocID="{2CCC8280-5895-46BD-837B-26648AF5F99C}" presName="negativeSpace" presStyleCnt="0"/>
      <dgm:spPr/>
    </dgm:pt>
    <dgm:pt modelId="{F3F4D441-BE13-4195-AC70-E541CDE576C1}" type="pres">
      <dgm:prSet presAssocID="{2CCC8280-5895-46BD-837B-26648AF5F99C}" presName="childText" presStyleLbl="conFgAcc1" presStyleIdx="2" presStyleCnt="3">
        <dgm:presLayoutVars>
          <dgm:bulletEnabled val="1"/>
        </dgm:presLayoutVars>
      </dgm:prSet>
      <dgm:spPr>
        <a:solidFill>
          <a:srgbClr val="FDB2A5">
            <a:alpha val="90000"/>
          </a:srgbClr>
        </a:solidFill>
        <a:ln>
          <a:noFill/>
        </a:ln>
      </dgm:spPr>
    </dgm:pt>
  </dgm:ptLst>
  <dgm:cxnLst>
    <dgm:cxn modelId="{13D3828F-AF68-456D-9928-1E9B0DDD73B6}" srcId="{19C8B978-C4E5-4D2A-822B-8FFF0775D47B}" destId="{221C6E3F-583F-41D6-9AA4-A5B105FDF0D0}" srcOrd="1" destOrd="0" parTransId="{3E2A01A6-DCED-479D-9F0B-0E691D3A8DE0}" sibTransId="{19DD85D8-5BF9-4C85-9122-64F8164D8034}"/>
    <dgm:cxn modelId="{9B62D6FB-6A4A-443E-89A7-9BAD873A6A7C}" type="presOf" srcId="{221C6E3F-583F-41D6-9AA4-A5B105FDF0D0}" destId="{0EAA9623-69B5-4654-A1B4-2065A1FCFC9B}" srcOrd="1" destOrd="0" presId="urn:microsoft.com/office/officeart/2005/8/layout/list1"/>
    <dgm:cxn modelId="{1592308F-8989-4006-8B36-0750536A30EB}" srcId="{19C8B978-C4E5-4D2A-822B-8FFF0775D47B}" destId="{2CCC8280-5895-46BD-837B-26648AF5F99C}" srcOrd="2" destOrd="0" parTransId="{420A7779-2A40-41F4-9A03-FD1B5E373E28}" sibTransId="{DD495634-9FDE-4486-B14F-49D53A6CAE3E}"/>
    <dgm:cxn modelId="{7B8F06D4-4DD1-46BD-8537-8D5C46A0E4C7}" type="presOf" srcId="{221C6E3F-583F-41D6-9AA4-A5B105FDF0D0}" destId="{7014B928-DEAB-4222-A6D4-98C204792627}" srcOrd="0" destOrd="0" presId="urn:microsoft.com/office/officeart/2005/8/layout/list1"/>
    <dgm:cxn modelId="{3A679739-71ED-4ECD-B809-A2BFC3B3FC6C}" type="presOf" srcId="{2CCC8280-5895-46BD-837B-26648AF5F99C}" destId="{66EFE48E-F6A3-47F9-9597-AE7A2ACCAAAE}" srcOrd="0" destOrd="0" presId="urn:microsoft.com/office/officeart/2005/8/layout/list1"/>
    <dgm:cxn modelId="{C8A3FC79-5C21-4C7B-9F9C-A52A0B045DDD}" type="presOf" srcId="{2CCC8280-5895-46BD-837B-26648AF5F99C}" destId="{7BD8B02B-012E-45A1-983E-10629E02F183}" srcOrd="1" destOrd="0" presId="urn:microsoft.com/office/officeart/2005/8/layout/list1"/>
    <dgm:cxn modelId="{6E667AFA-452A-458D-8A97-9A147F89CE70}" type="presOf" srcId="{699D1FBC-87F4-4BFC-B9ED-D20999FBE93E}" destId="{E8AF1FB6-B870-4046-B954-E7B0F03CE669}" srcOrd="0" destOrd="0" presId="urn:microsoft.com/office/officeart/2005/8/layout/list1"/>
    <dgm:cxn modelId="{483E16EC-FE9A-4B9C-9FD4-515E9D15C47E}" srcId="{19C8B978-C4E5-4D2A-822B-8FFF0775D47B}" destId="{699D1FBC-87F4-4BFC-B9ED-D20999FBE93E}" srcOrd="0" destOrd="0" parTransId="{84BBF8DE-3C1D-41DD-B2D7-B450798E54C8}" sibTransId="{194394AA-81C5-4267-8AA1-DB34A917467B}"/>
    <dgm:cxn modelId="{523D7FBD-99CB-4EC2-B275-436CFB3C54C5}" type="presOf" srcId="{19C8B978-C4E5-4D2A-822B-8FFF0775D47B}" destId="{6BED2FE4-1BD8-4576-896B-CD5915EA741C}" srcOrd="0" destOrd="0" presId="urn:microsoft.com/office/officeart/2005/8/layout/list1"/>
    <dgm:cxn modelId="{D27FA280-5B3A-41DA-B951-59FC85C42536}" type="presOf" srcId="{699D1FBC-87F4-4BFC-B9ED-D20999FBE93E}" destId="{AB1B4C1F-D07D-495E-BE11-11801A64A14F}" srcOrd="1" destOrd="0" presId="urn:microsoft.com/office/officeart/2005/8/layout/list1"/>
    <dgm:cxn modelId="{9D986CAE-762D-41A7-8581-BD8B0C2F61E4}" type="presParOf" srcId="{6BED2FE4-1BD8-4576-896B-CD5915EA741C}" destId="{43D08599-2031-4E19-9E24-D6BFAA51AB71}" srcOrd="0" destOrd="0" presId="urn:microsoft.com/office/officeart/2005/8/layout/list1"/>
    <dgm:cxn modelId="{2C92B578-3678-4304-851A-56ACAEECC52E}" type="presParOf" srcId="{43D08599-2031-4E19-9E24-D6BFAA51AB71}" destId="{E8AF1FB6-B870-4046-B954-E7B0F03CE669}" srcOrd="0" destOrd="0" presId="urn:microsoft.com/office/officeart/2005/8/layout/list1"/>
    <dgm:cxn modelId="{75F9CE1F-6343-44DC-A1AF-E0A93D2218D4}" type="presParOf" srcId="{43D08599-2031-4E19-9E24-D6BFAA51AB71}" destId="{AB1B4C1F-D07D-495E-BE11-11801A64A14F}" srcOrd="1" destOrd="0" presId="urn:microsoft.com/office/officeart/2005/8/layout/list1"/>
    <dgm:cxn modelId="{098DAC24-43BD-453B-9CB0-1AD40FAF4CB0}" type="presParOf" srcId="{6BED2FE4-1BD8-4576-896B-CD5915EA741C}" destId="{643E449B-01ED-433E-828D-0F461A53E7FF}" srcOrd="1" destOrd="0" presId="urn:microsoft.com/office/officeart/2005/8/layout/list1"/>
    <dgm:cxn modelId="{CB34AC06-4577-4F41-84DE-DEC172830DA9}" type="presParOf" srcId="{6BED2FE4-1BD8-4576-896B-CD5915EA741C}" destId="{60673E31-DBC9-4F85-86BE-9373A25E79B5}" srcOrd="2" destOrd="0" presId="urn:microsoft.com/office/officeart/2005/8/layout/list1"/>
    <dgm:cxn modelId="{D3C459B7-0CCB-4B38-9D8B-74055963BA04}" type="presParOf" srcId="{6BED2FE4-1BD8-4576-896B-CD5915EA741C}" destId="{1D964F6B-D96E-454E-B968-70CD2166C067}" srcOrd="3" destOrd="0" presId="urn:microsoft.com/office/officeart/2005/8/layout/list1"/>
    <dgm:cxn modelId="{103E4355-188B-45E1-B1E2-9B09AF793D31}" type="presParOf" srcId="{6BED2FE4-1BD8-4576-896B-CD5915EA741C}" destId="{2ACE269C-8F0D-4987-8454-D5283C33B2A4}" srcOrd="4" destOrd="0" presId="urn:microsoft.com/office/officeart/2005/8/layout/list1"/>
    <dgm:cxn modelId="{368D722F-F073-4CE0-91A2-F7B3DE441BC9}" type="presParOf" srcId="{2ACE269C-8F0D-4987-8454-D5283C33B2A4}" destId="{7014B928-DEAB-4222-A6D4-98C204792627}" srcOrd="0" destOrd="0" presId="urn:microsoft.com/office/officeart/2005/8/layout/list1"/>
    <dgm:cxn modelId="{57571ACB-FC22-4EE3-BC95-A2F4AACE3884}" type="presParOf" srcId="{2ACE269C-8F0D-4987-8454-D5283C33B2A4}" destId="{0EAA9623-69B5-4654-A1B4-2065A1FCFC9B}" srcOrd="1" destOrd="0" presId="urn:microsoft.com/office/officeart/2005/8/layout/list1"/>
    <dgm:cxn modelId="{4361A6C5-C39B-4E14-A069-58C385B1AFD9}" type="presParOf" srcId="{6BED2FE4-1BD8-4576-896B-CD5915EA741C}" destId="{A96705FC-B2F0-4586-9909-7397ED832362}" srcOrd="5" destOrd="0" presId="urn:microsoft.com/office/officeart/2005/8/layout/list1"/>
    <dgm:cxn modelId="{606D410B-01B4-4C2A-9410-9E8527D4B664}" type="presParOf" srcId="{6BED2FE4-1BD8-4576-896B-CD5915EA741C}" destId="{426D1EBF-0C2E-4D05-9F6C-69EFAE568180}" srcOrd="6" destOrd="0" presId="urn:microsoft.com/office/officeart/2005/8/layout/list1"/>
    <dgm:cxn modelId="{5696ACD5-3761-45C2-A9AF-9EC1418B608E}" type="presParOf" srcId="{6BED2FE4-1BD8-4576-896B-CD5915EA741C}" destId="{AA4B9B04-D7F0-4E4B-9461-CCFD36A023C9}" srcOrd="7" destOrd="0" presId="urn:microsoft.com/office/officeart/2005/8/layout/list1"/>
    <dgm:cxn modelId="{A80A29BB-DA26-4890-B95A-9067405A07F9}" type="presParOf" srcId="{6BED2FE4-1BD8-4576-896B-CD5915EA741C}" destId="{B6C86A13-0673-4F99-B65F-4C595C992370}" srcOrd="8" destOrd="0" presId="urn:microsoft.com/office/officeart/2005/8/layout/list1"/>
    <dgm:cxn modelId="{2C4774C7-95FB-4FC8-9A63-3F41550363F5}" type="presParOf" srcId="{B6C86A13-0673-4F99-B65F-4C595C992370}" destId="{66EFE48E-F6A3-47F9-9597-AE7A2ACCAAAE}" srcOrd="0" destOrd="0" presId="urn:microsoft.com/office/officeart/2005/8/layout/list1"/>
    <dgm:cxn modelId="{2239F5FA-2335-4C4C-A0D0-095BB31FE915}" type="presParOf" srcId="{B6C86A13-0673-4F99-B65F-4C595C992370}" destId="{7BD8B02B-012E-45A1-983E-10629E02F183}" srcOrd="1" destOrd="0" presId="urn:microsoft.com/office/officeart/2005/8/layout/list1"/>
    <dgm:cxn modelId="{6FC5D3F7-8EFC-4D00-8589-3085A3BC833B}" type="presParOf" srcId="{6BED2FE4-1BD8-4576-896B-CD5915EA741C}" destId="{1AAEF9E4-5D71-4FE1-8895-D9E393F8CFC5}" srcOrd="9" destOrd="0" presId="urn:microsoft.com/office/officeart/2005/8/layout/list1"/>
    <dgm:cxn modelId="{3E0B35C6-2C6D-4B00-9895-17CEF752AAE2}" type="presParOf" srcId="{6BED2FE4-1BD8-4576-896B-CD5915EA741C}" destId="{F3F4D441-BE13-4195-AC70-E541CDE576C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06B0A4-AE37-4294-8337-0F4C4943489F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>
        <a:scene3d>
          <a:camera prst="isometricRightUp">
            <a:rot lat="1371869" lon="20186466" rev="137549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40D4A2F2-FAB9-4AEE-9318-F42BAC9356F3}">
      <dgm:prSet/>
      <dgm:spPr>
        <a:scene3d>
          <a:camera prst="isometricRightUp">
            <a:rot lat="1371869" lon="20186466" rev="137549"/>
          </a:camera>
          <a:lightRig rig="threePt" dir="t"/>
        </a:scene3d>
        <a:sp3d prstMaterial="plastic">
          <a:bevelT w="254000" h="190500"/>
        </a:sp3d>
      </dgm:spPr>
      <dgm:t>
        <a:bodyPr/>
        <a:lstStyle/>
        <a:p>
          <a:pPr algn="ctr" rtl="0"/>
          <a:r>
            <a:rPr lang="ru-RU" b="1" i="1" dirty="0" smtClean="0">
              <a:ln>
                <a:solidFill>
                  <a:srgbClr val="FDB2A5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rPr>
            <a:t>Черноусова Наталья</a:t>
          </a:r>
          <a:endParaRPr lang="ru-RU" b="1" i="1" dirty="0">
            <a:ln>
              <a:solidFill>
                <a:srgbClr val="FDB2A5"/>
              </a:solidFill>
            </a:ln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0555E70-8C11-493F-8CD7-0B57A4C078B8}" type="parTrans" cxnId="{BC2B1EFA-EFFB-4396-AFB0-88F6A1A1803F}">
      <dgm:prSet/>
      <dgm:spPr/>
      <dgm:t>
        <a:bodyPr/>
        <a:lstStyle/>
        <a:p>
          <a:endParaRPr lang="ru-RU"/>
        </a:p>
      </dgm:t>
    </dgm:pt>
    <dgm:pt modelId="{14C4A2E8-E2A9-4BB6-BC7F-1EE7A30F2701}" type="sibTrans" cxnId="{BC2B1EFA-EFFB-4396-AFB0-88F6A1A1803F}">
      <dgm:prSet/>
      <dgm:spPr/>
      <dgm:t>
        <a:bodyPr/>
        <a:lstStyle/>
        <a:p>
          <a:endParaRPr lang="ru-RU"/>
        </a:p>
      </dgm:t>
    </dgm:pt>
    <dgm:pt modelId="{C8DBD237-55EA-429E-9B46-F4C34D777FF1}">
      <dgm:prSet/>
      <dgm:spPr>
        <a:solidFill>
          <a:srgbClr val="FDB2A5"/>
        </a:solidFill>
        <a:ln>
          <a:solidFill>
            <a:srgbClr val="FDB2A5"/>
          </a:solidFill>
        </a:ln>
        <a:scene3d>
          <a:camera prst="isometricRightUp">
            <a:rot lat="1371869" lon="20186466" rev="137549"/>
          </a:camera>
          <a:lightRig rig="threePt" dir="t"/>
        </a:scene3d>
        <a:sp3d prstMaterial="plastic">
          <a:bevelT w="254000" h="190500"/>
        </a:sp3d>
      </dgm:spPr>
      <dgm:t>
        <a:bodyPr/>
        <a:lstStyle/>
        <a:p>
          <a:pPr algn="ctr" rtl="0"/>
          <a:r>
            <a:rPr lang="en-US" b="1" i="1" dirty="0" smtClean="0"/>
            <a:t>http://antibolit.ru</a:t>
          </a:r>
          <a:endParaRPr lang="ru-RU" b="1" i="1" dirty="0"/>
        </a:p>
      </dgm:t>
    </dgm:pt>
    <dgm:pt modelId="{3895C2A1-7943-45AB-A23C-0CD82318B6A7}" type="parTrans" cxnId="{161B090F-52F0-48EE-AF5C-1026F8C63E2E}">
      <dgm:prSet/>
      <dgm:spPr/>
      <dgm:t>
        <a:bodyPr/>
        <a:lstStyle/>
        <a:p>
          <a:endParaRPr lang="ru-RU"/>
        </a:p>
      </dgm:t>
    </dgm:pt>
    <dgm:pt modelId="{23E9AC36-D6B3-4A20-AE94-3BBAFD3459CC}" type="sibTrans" cxnId="{161B090F-52F0-48EE-AF5C-1026F8C63E2E}">
      <dgm:prSet/>
      <dgm:spPr/>
      <dgm:t>
        <a:bodyPr/>
        <a:lstStyle/>
        <a:p>
          <a:endParaRPr lang="ru-RU"/>
        </a:p>
      </dgm:t>
    </dgm:pt>
    <dgm:pt modelId="{1A762517-499A-4B6A-979E-FD6263A06713}" type="pres">
      <dgm:prSet presAssocID="{1B06B0A4-AE37-4294-8337-0F4C494348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AAAB0B-F80D-4A59-8629-1596838FFEDF}" type="pres">
      <dgm:prSet presAssocID="{40D4A2F2-FAB9-4AEE-9318-F42BAC9356F3}" presName="parentText" presStyleLbl="node1" presStyleIdx="0" presStyleCnt="2" custLinFactNeighborY="-54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11AD3-FCCA-4005-BF7E-1A600EB32BE8}" type="pres">
      <dgm:prSet presAssocID="{14C4A2E8-E2A9-4BB6-BC7F-1EE7A30F2701}" presName="spacer" presStyleCnt="0"/>
      <dgm:spPr>
        <a:scene3d>
          <a:camera prst="isometricRightUp">
            <a:rot lat="1371869" lon="20186466" rev="137549"/>
          </a:camera>
          <a:lightRig rig="threePt" dir="t"/>
        </a:scene3d>
        <a:sp3d>
          <a:bevelT w="254000" h="190500"/>
        </a:sp3d>
      </dgm:spPr>
    </dgm:pt>
    <dgm:pt modelId="{1CA5BCBA-2D40-4A49-A12A-A7F3CA47D308}" type="pres">
      <dgm:prSet presAssocID="{C8DBD237-55EA-429E-9B46-F4C34D777FF1}" presName="parentText" presStyleLbl="node1" presStyleIdx="1" presStyleCnt="2" custLinFactY="37464" custLinFactNeighborX="3688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2B1EFA-EFFB-4396-AFB0-88F6A1A1803F}" srcId="{1B06B0A4-AE37-4294-8337-0F4C4943489F}" destId="{40D4A2F2-FAB9-4AEE-9318-F42BAC9356F3}" srcOrd="0" destOrd="0" parTransId="{00555E70-8C11-493F-8CD7-0B57A4C078B8}" sibTransId="{14C4A2E8-E2A9-4BB6-BC7F-1EE7A30F2701}"/>
    <dgm:cxn modelId="{161B090F-52F0-48EE-AF5C-1026F8C63E2E}" srcId="{1B06B0A4-AE37-4294-8337-0F4C4943489F}" destId="{C8DBD237-55EA-429E-9B46-F4C34D777FF1}" srcOrd="1" destOrd="0" parTransId="{3895C2A1-7943-45AB-A23C-0CD82318B6A7}" sibTransId="{23E9AC36-D6B3-4A20-AE94-3BBAFD3459CC}"/>
    <dgm:cxn modelId="{46C54C8F-63A8-486A-B1D9-599ABD8CE107}" type="presOf" srcId="{C8DBD237-55EA-429E-9B46-F4C34D777FF1}" destId="{1CA5BCBA-2D40-4A49-A12A-A7F3CA47D308}" srcOrd="0" destOrd="0" presId="urn:microsoft.com/office/officeart/2005/8/layout/vList2"/>
    <dgm:cxn modelId="{E08312AD-0F9C-4C95-BD78-AA449991A943}" type="presOf" srcId="{1B06B0A4-AE37-4294-8337-0F4C4943489F}" destId="{1A762517-499A-4B6A-979E-FD6263A06713}" srcOrd="0" destOrd="0" presId="urn:microsoft.com/office/officeart/2005/8/layout/vList2"/>
    <dgm:cxn modelId="{0483EEAD-BEF8-4AD4-9C72-93D2963567B6}" type="presOf" srcId="{40D4A2F2-FAB9-4AEE-9318-F42BAC9356F3}" destId="{6CAAAB0B-F80D-4A59-8629-1596838FFEDF}" srcOrd="0" destOrd="0" presId="urn:microsoft.com/office/officeart/2005/8/layout/vList2"/>
    <dgm:cxn modelId="{01E5EA33-99F4-4A00-B130-6A410F2CD0E9}" type="presParOf" srcId="{1A762517-499A-4B6A-979E-FD6263A06713}" destId="{6CAAAB0B-F80D-4A59-8629-1596838FFEDF}" srcOrd="0" destOrd="0" presId="urn:microsoft.com/office/officeart/2005/8/layout/vList2"/>
    <dgm:cxn modelId="{FB595DDF-BBBE-452D-A526-40088EEECE01}" type="presParOf" srcId="{1A762517-499A-4B6A-979E-FD6263A06713}" destId="{A0011AD3-FCCA-4005-BF7E-1A600EB32BE8}" srcOrd="1" destOrd="0" presId="urn:microsoft.com/office/officeart/2005/8/layout/vList2"/>
    <dgm:cxn modelId="{9734CEBE-8598-4BE4-BECB-84D5222A0857}" type="presParOf" srcId="{1A762517-499A-4B6A-979E-FD6263A06713}" destId="{1CA5BCBA-2D40-4A49-A12A-A7F3CA47D30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673E31-DBC9-4F85-86BE-9373A25E79B5}">
      <dsp:nvSpPr>
        <dsp:cNvPr id="0" name=""/>
        <dsp:cNvSpPr/>
      </dsp:nvSpPr>
      <dsp:spPr>
        <a:xfrm>
          <a:off x="0" y="776595"/>
          <a:ext cx="6948264" cy="781200"/>
        </a:xfrm>
        <a:prstGeom prst="rect">
          <a:avLst/>
        </a:prstGeom>
        <a:solidFill>
          <a:srgbClr val="FDB2A5"/>
        </a:solidFill>
        <a:ln w="127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B4C1F-D07D-495E-BE11-11801A64A14F}">
      <dsp:nvSpPr>
        <dsp:cNvPr id="0" name=""/>
        <dsp:cNvSpPr/>
      </dsp:nvSpPr>
      <dsp:spPr>
        <a:xfrm>
          <a:off x="330788" y="73124"/>
          <a:ext cx="6615772" cy="116103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3839" tIns="0" rIns="18383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достаточной индивидуальной умственной нагрузки  </a:t>
          </a:r>
          <a:endParaRPr lang="ru-RU" sz="2400" kern="1200" dirty="0"/>
        </a:p>
      </dsp:txBody>
      <dsp:txXfrm>
        <a:off x="330788" y="73124"/>
        <a:ext cx="6615772" cy="1161031"/>
      </dsp:txXfrm>
    </dsp:sp>
    <dsp:sp modelId="{426D1EBF-0C2E-4D05-9F6C-69EFAE568180}">
      <dsp:nvSpPr>
        <dsp:cNvPr id="0" name=""/>
        <dsp:cNvSpPr/>
      </dsp:nvSpPr>
      <dsp:spPr>
        <a:xfrm>
          <a:off x="0" y="2481824"/>
          <a:ext cx="6948264" cy="781200"/>
        </a:xfrm>
        <a:prstGeom prst="rect">
          <a:avLst/>
        </a:prstGeom>
        <a:solidFill>
          <a:srgbClr val="FDB2A5">
            <a:alpha val="90000"/>
          </a:srgbClr>
        </a:solidFill>
        <a:ln w="127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A9623-69B5-4654-A1B4-2065A1FCFC9B}">
      <dsp:nvSpPr>
        <dsp:cNvPr id="0" name=""/>
        <dsp:cNvSpPr/>
      </dsp:nvSpPr>
      <dsp:spPr>
        <a:xfrm>
          <a:off x="330788" y="1725195"/>
          <a:ext cx="6615772" cy="121742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3839" tIns="0" rIns="18383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обеспечение условий для преобладания положительных эмоциональных впечатлений </a:t>
          </a:r>
          <a:endParaRPr lang="ru-RU" sz="2400" kern="1200" dirty="0"/>
        </a:p>
      </dsp:txBody>
      <dsp:txXfrm>
        <a:off x="330788" y="1725195"/>
        <a:ext cx="6615772" cy="1217429"/>
      </dsp:txXfrm>
    </dsp:sp>
    <dsp:sp modelId="{F3F4D441-BE13-4195-AC70-E541CDE576C1}">
      <dsp:nvSpPr>
        <dsp:cNvPr id="0" name=""/>
        <dsp:cNvSpPr/>
      </dsp:nvSpPr>
      <dsp:spPr>
        <a:xfrm>
          <a:off x="0" y="4158851"/>
          <a:ext cx="6948264" cy="781200"/>
        </a:xfrm>
        <a:prstGeom prst="rect">
          <a:avLst/>
        </a:prstGeom>
        <a:solidFill>
          <a:srgbClr val="FDB2A5">
            <a:alpha val="90000"/>
          </a:srgbClr>
        </a:solidFill>
        <a:ln w="127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8B02B-012E-45A1-983E-10629E02F183}">
      <dsp:nvSpPr>
        <dsp:cNvPr id="0" name=""/>
        <dsp:cNvSpPr/>
      </dsp:nvSpPr>
      <dsp:spPr>
        <a:xfrm>
          <a:off x="330788" y="3433665"/>
          <a:ext cx="6615772" cy="118274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3839" tIns="0" rIns="18383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полное удовлетворение потребности в движении </a:t>
          </a:r>
          <a:endParaRPr lang="ru-RU" sz="2400" kern="1200" dirty="0"/>
        </a:p>
      </dsp:txBody>
      <dsp:txXfrm>
        <a:off x="330788" y="3433665"/>
        <a:ext cx="6615772" cy="11827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AAAB0B-F80D-4A59-8629-1596838FFEDF}">
      <dsp:nvSpPr>
        <dsp:cNvPr id="0" name=""/>
        <dsp:cNvSpPr/>
      </dsp:nvSpPr>
      <dsp:spPr>
        <a:xfrm>
          <a:off x="0" y="450049"/>
          <a:ext cx="8100392" cy="110331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isometricRightUp">
            <a:rot lat="1371869" lon="20186466" rev="137549"/>
          </a:camera>
          <a:lightRig rig="threePt" dir="t"/>
        </a:scene3d>
        <a:sp3d prstMaterial="plastic">
          <a:bevelT w="254000" h="190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i="1" kern="1200" dirty="0" err="1" smtClean="0">
              <a:ln>
                <a:solidFill>
                  <a:srgbClr val="FDB2A5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rPr>
            <a:t>Самигулина</a:t>
          </a:r>
          <a:r>
            <a:rPr lang="ru-RU" sz="4600" b="1" i="1" kern="1200" dirty="0" smtClean="0">
              <a:ln>
                <a:solidFill>
                  <a:srgbClr val="FDB2A5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ru-RU" sz="4600" b="1" i="1" kern="1200" dirty="0" err="1" smtClean="0">
              <a:ln>
                <a:solidFill>
                  <a:srgbClr val="FDB2A5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rPr>
            <a:t>Гульнара</a:t>
          </a:r>
          <a:endParaRPr lang="ru-RU" sz="4600" b="1" i="1" kern="1200" dirty="0">
            <a:ln>
              <a:solidFill>
                <a:srgbClr val="FDB2A5"/>
              </a:solidFill>
            </a:ln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450049"/>
        <a:ext cx="8100392" cy="1103310"/>
      </dsp:txXfrm>
    </dsp:sp>
    <dsp:sp modelId="{1CA5BCBA-2D40-4A49-A12A-A7F3CA47D308}">
      <dsp:nvSpPr>
        <dsp:cNvPr id="0" name=""/>
        <dsp:cNvSpPr/>
      </dsp:nvSpPr>
      <dsp:spPr>
        <a:xfrm>
          <a:off x="0" y="2281066"/>
          <a:ext cx="8100392" cy="1103310"/>
        </a:xfrm>
        <a:prstGeom prst="roundRect">
          <a:avLst/>
        </a:prstGeom>
        <a:solidFill>
          <a:srgbClr val="FDB2A5"/>
        </a:solidFill>
        <a:ln>
          <a:solidFill>
            <a:srgbClr val="FDB2A5"/>
          </a:solidFill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isometricRightUp">
            <a:rot lat="1371869" lon="20186466" rev="137549"/>
          </a:camera>
          <a:lightRig rig="threePt" dir="t"/>
        </a:scene3d>
        <a:sp3d prstMaterial="plastic">
          <a:bevelT w="254000" h="190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i="1" kern="1200" dirty="0" smtClean="0"/>
            <a:t>http://antibolit.ru</a:t>
          </a:r>
          <a:endParaRPr lang="ru-RU" sz="4600" b="1" i="1" kern="1200" dirty="0"/>
        </a:p>
      </dsp:txBody>
      <dsp:txXfrm>
        <a:off x="0" y="2281066"/>
        <a:ext cx="8100392" cy="1103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810D5-19F7-4F77-ACF2-C2A40FD9A9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06ACF-741B-4F95-9D67-E04D5EABEE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63DA3-61C9-48C8-B2AE-E240AF3DC2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CD922-5863-444E-9CC8-A623D450F0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D6316-7DF1-4DFE-A3DA-332A2A7347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E0073-A663-4F7F-848F-E7C486F6A0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BB06E-E770-4C31-AA84-62B5D9DDB7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7A522-B7A3-453D-9199-DE8E0B9CDD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DF3CC-F1E8-4955-B2A8-42138751BF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A4D84-2ED1-4D1B-8733-7B7AFF445F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76086-4BA6-4D6E-B8E5-F311BAC933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6FA5F6F0-0401-495F-989E-E2A8CADDED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1368152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Муниципальное </a:t>
            </a: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бюджетное дошкольное </a:t>
            </a:r>
            <a:r>
              <a:rPr lang="ru-RU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образовательное </a:t>
            </a: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учреждение </a:t>
            </a:r>
            <a:b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Детский сад № </a:t>
            </a: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455»</a:t>
            </a:r>
            <a:endParaRPr lang="ru-RU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8840"/>
            <a:ext cx="7668344" cy="4869160"/>
          </a:xfrm>
        </p:spPr>
        <p:txBody>
          <a:bodyPr/>
          <a:lstStyle/>
          <a:p>
            <a:pPr algn="ctr">
              <a:lnSpc>
                <a:spcPts val="3600"/>
              </a:lnSpc>
              <a:buFontTx/>
              <a:buNone/>
            </a:pPr>
            <a: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</a:p>
          <a:p>
            <a:pPr algn="ctr">
              <a:lnSpc>
                <a:spcPts val="3600"/>
              </a:lnSpc>
              <a:buFontTx/>
              <a:buNone/>
            </a:pPr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«</a:t>
            </a:r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Verdana" pitchFamily="34" charset="0"/>
                <a:cs typeface="Verdana" pitchFamily="34" charset="0"/>
              </a:rPr>
              <a:t>Современные</a:t>
            </a:r>
            <a:endParaRPr lang="ru-RU" sz="4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lnSpc>
                <a:spcPts val="3600"/>
              </a:lnSpc>
              <a:buFontTx/>
              <a:buNone/>
            </a:pPr>
            <a:r>
              <a:rPr lang="ru-RU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Verdana" pitchFamily="34" charset="0"/>
                <a:cs typeface="Verdana" pitchFamily="34" charset="0"/>
              </a:rPr>
              <a:t>здоровьесберегающие</a:t>
            </a:r>
            <a:endParaRPr lang="ru-RU" sz="4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3600"/>
              </a:lnSpc>
              <a:buFontTx/>
              <a:buNone/>
            </a:pPr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Verdana" pitchFamily="34" charset="0"/>
                <a:cs typeface="Verdana" pitchFamily="34" charset="0"/>
              </a:rPr>
              <a:t>технологии</a:t>
            </a:r>
            <a:r>
              <a:rPr lang="ru-RU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Verdana" pitchFamily="34" charset="0"/>
                <a:cs typeface="Verdana" pitchFamily="34" charset="0"/>
              </a:rPr>
              <a:t>»</a:t>
            </a:r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/>
            </a:r>
            <a:b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ru-RU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/>
            </a:r>
            <a:br>
              <a:rPr lang="ru-RU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endParaRPr lang="ru-RU" b="1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4429132"/>
            <a:ext cx="5857884" cy="188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ts val="3600"/>
              </a:lnSpc>
            </a:pP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воспитатель 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Черноусова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Н. В.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первая квалификационная категория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387424"/>
            <a:ext cx="9396536" cy="2140024"/>
          </a:xfrm>
        </p:spPr>
        <p:txBody>
          <a:bodyPr/>
          <a:lstStyle/>
          <a:p>
            <a:r>
              <a:rPr lang="ru-RU" sz="4000" i="0" dirty="0">
                <a:solidFill>
                  <a:schemeClr val="tx1"/>
                </a:solidFill>
              </a:rPr>
              <a:t/>
            </a:r>
            <a:br>
              <a:rPr lang="ru-RU" sz="4000" i="0" dirty="0">
                <a:solidFill>
                  <a:schemeClr val="tx1"/>
                </a:solidFill>
              </a:rPr>
            </a:br>
            <a:r>
              <a:rPr lang="ru-RU" sz="4000" i="0" dirty="0">
                <a:solidFill>
                  <a:schemeClr val="tx1"/>
                </a:solidFill>
              </a:rPr>
              <a:t/>
            </a:r>
            <a:br>
              <a:rPr lang="ru-RU" sz="4000" i="0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bg1"/>
                </a:solidFill>
                <a:latin typeface="+mn-lt"/>
              </a:rPr>
              <a:t>Подвижные и спортивные игры</a:t>
            </a:r>
            <a:br>
              <a:rPr lang="ru-RU" sz="2800" b="1" dirty="0">
                <a:solidFill>
                  <a:schemeClr val="bg1"/>
                </a:solidFill>
                <a:latin typeface="+mn-lt"/>
              </a:rPr>
            </a:br>
            <a:r>
              <a:rPr lang="ru-RU" sz="2800" b="1" dirty="0">
                <a:solidFill>
                  <a:schemeClr val="bg1"/>
                </a:solidFill>
                <a:latin typeface="+mn-lt"/>
              </a:rPr>
              <a:t> подбираются в соответствии с возрастом ребёнка, местом и временем её проведения. В детском саду используем лишь элементы спортивных игр.</a:t>
            </a:r>
            <a:r>
              <a:rPr lang="ru-RU" sz="2800" b="1" dirty="0">
                <a:solidFill>
                  <a:srgbClr val="9900CC"/>
                </a:solidFill>
                <a:latin typeface="Arial Black" pitchFamily="34" charset="0"/>
              </a:rPr>
              <a:t/>
            </a:r>
            <a:br>
              <a:rPr lang="ru-RU" sz="2800" b="1" dirty="0">
                <a:solidFill>
                  <a:srgbClr val="9900CC"/>
                </a:solidFill>
                <a:latin typeface="Arial Black" pitchFamily="34" charset="0"/>
              </a:rPr>
            </a:br>
            <a:endParaRPr lang="ru-RU" sz="2800" b="1" dirty="0">
              <a:solidFill>
                <a:srgbClr val="9900CC"/>
              </a:solidFill>
              <a:latin typeface="Arial Black" pitchFamily="34" charset="0"/>
            </a:endParaRPr>
          </a:p>
        </p:txBody>
      </p:sp>
      <p:pic>
        <p:nvPicPr>
          <p:cNvPr id="13326" name="Picture 14" descr="DSC0058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988840"/>
            <a:ext cx="5584750" cy="3775581"/>
          </a:xfrm>
          <a:ln w="127000">
            <a:noFill/>
          </a:ln>
          <a:scene3d>
            <a:camera prst="perspectiveContrastingRightFacing">
              <a:rot lat="232839" lon="20145529" rev="308829"/>
            </a:camera>
            <a:lightRig rig="threePt" dir="t"/>
          </a:scene3d>
          <a:sp3d>
            <a:bevelT w="381000" h="3810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Релаксация -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+mn-lt"/>
              </a:rPr>
            </a:br>
            <a:r>
              <a:rPr lang="ru-RU" sz="2800" b="1" dirty="0">
                <a:solidFill>
                  <a:schemeClr val="bg1"/>
                </a:solidFill>
                <a:latin typeface="+mn-lt"/>
              </a:rPr>
              <a:t>используется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спокойная  классическая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музыка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(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Чайковский,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Рахманинов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), звуки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природы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484" name="Picture 4" descr="DSC001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060848"/>
            <a:ext cx="5688632" cy="3698781"/>
          </a:xfrm>
          <a:ln w="127000">
            <a:noFill/>
          </a:ln>
          <a:scene3d>
            <a:camera prst="perspectiveContrastingLeftFacing">
              <a:rot lat="83452" lon="1198019" rev="21003004"/>
            </a:camera>
            <a:lightRig rig="threePt" dir="t"/>
          </a:scene3d>
          <a:sp3d>
            <a:bevelT w="190500" h="190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2519"/>
            <a:ext cx="9144000" cy="1846659"/>
          </a:xfrm>
        </p:spPr>
        <p:txBody>
          <a:bodyPr wrap="square" tIns="0" bIns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0000FF"/>
                </a:solidFill>
              </a:rPr>
              <a:t/>
            </a:r>
            <a:br>
              <a:rPr lang="ru-RU" sz="3600" b="1" dirty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Гимнастика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бодрящая</a:t>
            </a:r>
            <a:r>
              <a:rPr lang="ru-RU" sz="2800" i="0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закаливание</a:t>
            </a:r>
            <a:br>
              <a:rPr lang="ru-RU" sz="2800" b="1" dirty="0">
                <a:solidFill>
                  <a:schemeClr val="bg1"/>
                </a:solidFill>
                <a:latin typeface="+mn-lt"/>
              </a:rPr>
            </a:br>
            <a:r>
              <a:rPr lang="ru-RU" sz="2800" b="1" dirty="0">
                <a:solidFill>
                  <a:schemeClr val="bg1"/>
                </a:solidFill>
                <a:latin typeface="+mn-lt"/>
              </a:rPr>
              <a:t>форма проведения различна: упражнения на кроватках, обширное умывание, 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1987" name="Picture 3" descr="DSC008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132856"/>
            <a:ext cx="5384043" cy="4007178"/>
          </a:xfrm>
          <a:ln w="130175">
            <a:noFill/>
          </a:ln>
          <a:scene3d>
            <a:camera prst="perspectiveContrastingLeftFacing">
              <a:rot lat="547294" lon="1726327" rev="21231639"/>
            </a:camera>
            <a:lightRig rig="threePt" dir="t"/>
          </a:scene3d>
          <a:sp3d>
            <a:bevelT w="190500" h="190500"/>
          </a:sp3d>
        </p:spPr>
      </p:pic>
      <p:sp>
        <p:nvSpPr>
          <p:cNvPr id="4" name="TextBox 3"/>
          <p:cNvSpPr txBox="1"/>
          <p:nvPr/>
        </p:nvSpPr>
        <p:spPr>
          <a:xfrm>
            <a:off x="5436096" y="1844824"/>
            <a:ext cx="3707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ходьба по дорожкам «здоровья», лёгкий бег из группы в спортзал с разницей температуры в помещениях и другие.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3448"/>
            <a:ext cx="9144000" cy="2356048"/>
          </a:xfrm>
        </p:spPr>
        <p:txBody>
          <a:bodyPr/>
          <a:lstStyle/>
          <a:p>
            <a: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+mn-lt"/>
              </a:rPr>
              <a:t>Гимнастика пальчиковая</a:t>
            </a:r>
            <a:r>
              <a:rPr lang="ru-RU" sz="2800" i="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800" i="0" dirty="0">
                <a:solidFill>
                  <a:schemeClr val="bg1"/>
                </a:solidFill>
                <a:latin typeface="+mn-lt"/>
              </a:rPr>
            </a:br>
            <a:r>
              <a:rPr lang="ru-RU" sz="2800" b="1" dirty="0">
                <a:solidFill>
                  <a:schemeClr val="bg1"/>
                </a:solidFill>
                <a:latin typeface="+mn-lt"/>
              </a:rPr>
              <a:t>рекомендуется всем детям, особенно с речевыми проблемами. Проводиться в любой удобный отрезок времени.</a:t>
            </a:r>
          </a:p>
        </p:txBody>
      </p:sp>
      <p:pic>
        <p:nvPicPr>
          <p:cNvPr id="21508" name="Picture 4" descr="DSC0083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7000"/>
          </a:blip>
          <a:srcRect/>
          <a:stretch>
            <a:fillRect/>
          </a:stretch>
        </p:blipFill>
        <p:spPr>
          <a:xfrm>
            <a:off x="755576" y="2060848"/>
            <a:ext cx="6504321" cy="3672408"/>
          </a:xfrm>
          <a:ln w="127000">
            <a:noFill/>
          </a:ln>
          <a:scene3d>
            <a:camera prst="perspectiveContrastingRightFacing"/>
            <a:lightRig rig="threePt" dir="t"/>
          </a:scene3d>
          <a:sp3d>
            <a:bevelT w="190500" h="190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3408"/>
            <a:ext cx="9144000" cy="2304256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Гимнастика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дыхательная проводится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в проветриваемом помещении, педагог даёт детям инструкции об обязательной гигиене полости носа</a:t>
            </a:r>
          </a:p>
        </p:txBody>
      </p:sp>
      <p:pic>
        <p:nvPicPr>
          <p:cNvPr id="22532" name="Picture 4" descr="DSC01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5724128" cy="43433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scene3d>
            <a:camera prst="perspectiveContrastingLeftFacing">
              <a:rot lat="4601" lon="2378593" rev="21336887"/>
            </a:camera>
            <a:lightRig rig="threePt" dir="t"/>
          </a:scene3d>
          <a:sp3d>
            <a:bevelT w="190500" h="190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5416"/>
            <a:ext cx="9144000" cy="2068016"/>
          </a:xfrm>
        </p:spPr>
        <p:txBody>
          <a:bodyPr/>
          <a:lstStyle/>
          <a:p>
            <a: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+mn-lt"/>
              </a:rPr>
              <a:t>Гимнастика для глаз</a:t>
            </a:r>
            <a:br>
              <a:rPr lang="ru-RU" sz="2800" b="1" dirty="0">
                <a:solidFill>
                  <a:schemeClr val="bg1"/>
                </a:solidFill>
                <a:latin typeface="+mn-lt"/>
              </a:rPr>
            </a:br>
            <a:r>
              <a:rPr lang="ru-RU" sz="2800" b="1" dirty="0">
                <a:solidFill>
                  <a:schemeClr val="bg1"/>
                </a:solidFill>
                <a:latin typeface="+mn-lt"/>
              </a:rPr>
              <a:t>рекомендуется использовать наглядный материал (ориентиры), показ педагога.</a:t>
            </a:r>
            <a:br>
              <a:rPr lang="ru-RU" sz="2800" b="1" dirty="0">
                <a:solidFill>
                  <a:schemeClr val="bg1"/>
                </a:solidFill>
                <a:latin typeface="+mn-lt"/>
              </a:rPr>
            </a:b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3012" name="Picture 4" descr="DSC011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5472956" cy="4107460"/>
          </a:xfrm>
          <a:prstGeom prst="rect">
            <a:avLst/>
          </a:prstGeom>
          <a:noFill/>
          <a:ln w="130175">
            <a:noFill/>
            <a:miter lim="800000"/>
            <a:headEnd/>
            <a:tailEnd/>
          </a:ln>
          <a:scene3d>
            <a:camera prst="isometricRightUp">
              <a:rot lat="1891002" lon="20588430" rev="45214"/>
            </a:camera>
            <a:lightRig rig="threePt" dir="t"/>
          </a:scene3d>
          <a:sp3d>
            <a:bevelT w="190500" h="190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Занятия из серии «Здоровье»</a:t>
            </a:r>
            <a:br>
              <a:rPr lang="ru-RU" sz="2800" b="1" dirty="0">
                <a:solidFill>
                  <a:schemeClr val="bg1"/>
                </a:solidFill>
                <a:latin typeface="+mn-lt"/>
              </a:rPr>
            </a:br>
            <a:r>
              <a:rPr lang="ru-RU" sz="2800" b="1" dirty="0">
                <a:solidFill>
                  <a:schemeClr val="bg1"/>
                </a:solidFill>
                <a:latin typeface="+mn-lt"/>
              </a:rPr>
              <a:t>могут быть включены в НОД к качестве познавательного характера</a:t>
            </a:r>
          </a:p>
        </p:txBody>
      </p:sp>
      <p:pic>
        <p:nvPicPr>
          <p:cNvPr id="23556" name="Picture 4" descr="DSC0087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844824"/>
            <a:ext cx="5774836" cy="4170188"/>
          </a:xfrm>
          <a:ln w="127000">
            <a:noFill/>
          </a:ln>
          <a:scene3d>
            <a:camera prst="perspectiveRelaxedModerately"/>
            <a:lightRig rig="threePt" dir="t"/>
          </a:scene3d>
          <a:sp3d>
            <a:bevelT w="190500" h="190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Точечный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самомассаж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 проводится  строго  по  специальной  методике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, показана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детям  с  частыми  простудными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заболеваниями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и  для  профилактики ОРЗ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5604" name="Picture 4" descr="DSC008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>
          <a:xfrm>
            <a:off x="755576" y="1988840"/>
            <a:ext cx="6264696" cy="4077594"/>
          </a:xfrm>
          <a:noFill/>
          <a:ln w="127000">
            <a:noFill/>
          </a:ln>
          <a:scene3d>
            <a:camera prst="perspectiveContrastingRightFacing"/>
            <a:lightRig rig="threePt" dir="t"/>
          </a:scene3d>
          <a:sp3d>
            <a:bevelT w="190500" h="190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+mn-lt"/>
              </a:rPr>
              <a:t>Сказкотерапия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 используется  для  </a:t>
            </a:r>
            <a:r>
              <a:rPr lang="ru-RU" sz="2400" b="1" dirty="0" err="1" smtClean="0">
                <a:solidFill>
                  <a:schemeClr val="bg1"/>
                </a:solidFill>
                <a:latin typeface="+mn-lt"/>
              </a:rPr>
              <a:t>психо-терапевтической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 и  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развивающей работы. Сказку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может  рассказывать  взрослый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, либо это может быть групповое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рассказывание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pic>
        <p:nvPicPr>
          <p:cNvPr id="26628" name="Picture 4" descr="DSC0099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4000"/>
          </a:blip>
          <a:stretch>
            <a:fillRect/>
          </a:stretch>
        </p:blipFill>
        <p:spPr>
          <a:xfrm>
            <a:off x="467544" y="1988840"/>
            <a:ext cx="5904656" cy="3897195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sp3d>
            <a:bevelT w="190500" h="190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412775"/>
          </a:xfrm>
        </p:spPr>
        <p:txBody>
          <a:bodyPr/>
          <a:lstStyle/>
          <a:p>
            <a:r>
              <a:rPr lang="ru-RU" sz="3600" b="1" dirty="0">
                <a:solidFill>
                  <a:srgbClr val="3333FF"/>
                </a:solidFill>
                <a:latin typeface="Arial Black" pitchFamily="34" charset="0"/>
              </a:rPr>
              <a:t/>
            </a:r>
            <a:br>
              <a:rPr lang="ru-RU" sz="3600" b="1" dirty="0">
                <a:solidFill>
                  <a:srgbClr val="3333FF"/>
                </a:solidFill>
                <a:latin typeface="Arial Black" pitchFamily="34" charset="0"/>
              </a:rPr>
            </a:br>
            <a:r>
              <a:rPr lang="ru-RU" sz="3600" b="1" dirty="0">
                <a:solidFill>
                  <a:srgbClr val="3333FF"/>
                </a:solidFill>
                <a:latin typeface="Arial Black" pitchFamily="34" charset="0"/>
              </a:rPr>
              <a:t/>
            </a:r>
            <a:br>
              <a:rPr lang="ru-RU" sz="3600" b="1" dirty="0">
                <a:solidFill>
                  <a:srgbClr val="3333FF"/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+mn-lt"/>
              </a:rPr>
              <a:t>Восточная гимнастика</a:t>
            </a:r>
            <a:br>
              <a:rPr lang="ru-RU" sz="2800" b="1" dirty="0">
                <a:solidFill>
                  <a:schemeClr val="bg1"/>
                </a:solidFill>
                <a:latin typeface="+mn-lt"/>
              </a:rPr>
            </a:br>
            <a:r>
              <a:rPr lang="ru-RU" sz="2800" b="1" dirty="0">
                <a:solidFill>
                  <a:schemeClr val="bg1"/>
                </a:solidFill>
                <a:latin typeface="+mn-lt"/>
              </a:rPr>
              <a:t>проводится со среднего возраста, развивает пластику движений</a:t>
            </a:r>
            <a: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</a:br>
            <a:endParaRPr lang="ru-RU" sz="36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27652" name="Picture 4" descr="DSC008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4000"/>
          </a:blip>
          <a:stretch>
            <a:fillRect/>
          </a:stretch>
        </p:blipFill>
        <p:spPr>
          <a:xfrm>
            <a:off x="-533678" y="2060848"/>
            <a:ext cx="6105481" cy="3590156"/>
          </a:xfrm>
          <a:prstGeom prst="rect">
            <a:avLst/>
          </a:prstGeom>
          <a:noFill/>
          <a:ln>
            <a:noFill/>
          </a:ln>
          <a:scene3d>
            <a:camera prst="perspectiveHeroicExtremeLeftFacing"/>
            <a:lightRig rig="threePt" dir="t"/>
          </a:scene3d>
          <a:sp3d>
            <a:bevelT w="190500" h="190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388424" cy="6237311"/>
          </a:xfrm>
        </p:spPr>
        <p:txBody>
          <a:bodyPr/>
          <a:lstStyle/>
          <a:p>
            <a:pPr lvl="1" algn="ctr">
              <a:buNone/>
            </a:pPr>
            <a:endParaRPr lang="ru-RU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lvl="1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В. А. Сухомлинский</a:t>
            </a:r>
          </a:p>
          <a:p>
            <a:pPr lvl="1" algn="ctr">
              <a:buFontTx/>
              <a:buNone/>
            </a:pPr>
            <a:endParaRPr lang="ru-RU" b="1" dirty="0">
              <a:solidFill>
                <a:srgbClr val="3333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ctr">
              <a:buFontTx/>
              <a:buNone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ctr">
              <a:buFontTx/>
              <a:buNone/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«Забота 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здоровье — </a:t>
            </a:r>
            <a:endParaRPr lang="ru-RU" sz="3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ctr">
              <a:buFontTx/>
              <a:buNone/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 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важнейший труд </a:t>
            </a: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воспитателя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От жизнерадостности, бодрости детей зависит их духовная жизнь, мировоззрение, умственное развитие, прочность знаний, вера в свои силы»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+mn-lt"/>
              </a:rPr>
              <a:t>Технологии музыкального воздействия</a:t>
            </a:r>
            <a:br>
              <a:rPr lang="ru-RU" sz="2400" b="1" dirty="0">
                <a:solidFill>
                  <a:schemeClr val="bg1"/>
                </a:solidFill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latin typeface="+mn-lt"/>
              </a:rPr>
              <a:t>используется в качестве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вспомогательного 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средства,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для 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снятия напряжения, повышения эмоционального настроя.</a:t>
            </a:r>
            <a:r>
              <a:rPr lang="ru-RU" sz="3600" b="1" dirty="0">
                <a:solidFill>
                  <a:srgbClr val="9900CC"/>
                </a:solidFill>
                <a:latin typeface="Arial Black" pitchFamily="34" charset="0"/>
              </a:rPr>
              <a:t/>
            </a:r>
            <a:br>
              <a:rPr lang="ru-RU" sz="3600" b="1" dirty="0">
                <a:solidFill>
                  <a:srgbClr val="9900CC"/>
                </a:solidFill>
                <a:latin typeface="Arial Black" pitchFamily="34" charset="0"/>
              </a:rPr>
            </a:br>
            <a:endParaRPr lang="ru-RU" sz="2000" b="1" dirty="0">
              <a:solidFill>
                <a:srgbClr val="9900CC"/>
              </a:solidFill>
            </a:endParaRPr>
          </a:p>
        </p:txBody>
      </p:sp>
      <p:pic>
        <p:nvPicPr>
          <p:cNvPr id="28678" name="Picture 6" descr="DSC009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72400" y="-5829300"/>
            <a:ext cx="5638800" cy="4229100"/>
          </a:xfrm>
          <a:prstGeom prst="rect">
            <a:avLst/>
          </a:prstGeom>
          <a:noFill/>
        </p:spPr>
      </p:pic>
      <p:pic>
        <p:nvPicPr>
          <p:cNvPr id="28679" name="Picture 7" descr="DSC00944"/>
          <p:cNvPicPr>
            <a:picLocks noChangeAspect="1" noChangeArrowheads="1"/>
          </p:cNvPicPr>
          <p:nvPr/>
        </p:nvPicPr>
        <p:blipFill>
          <a:blip r:embed="rId3" cstate="print">
            <a:lum contrast="38000"/>
          </a:blip>
          <a:stretch>
            <a:fillRect/>
          </a:stretch>
        </p:blipFill>
        <p:spPr bwMode="auto">
          <a:xfrm>
            <a:off x="611560" y="2060848"/>
            <a:ext cx="5904656" cy="3947967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sp3d z="203200">
            <a:bevelT w="190500" h="190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ru-RU" sz="2400" b="1" dirty="0">
                <a:solidFill>
                  <a:srgbClr val="0000FF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0000FF"/>
                </a:solidFill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latin typeface="+mn-lt"/>
              </a:rPr>
              <a:t>Упражнения на степах</a:t>
            </a:r>
            <a:br>
              <a:rPr lang="ru-RU" sz="2400" b="1" dirty="0">
                <a:solidFill>
                  <a:schemeClr val="bg1"/>
                </a:solidFill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latin typeface="+mn-lt"/>
              </a:rPr>
              <a:t>проводятся под ритмичную музыку: в форме утренней гимнастики, части физкультурного: занятия, досуга или праздника</a:t>
            </a:r>
            <a:r>
              <a:rPr lang="ru-RU" sz="2400" b="1" dirty="0">
                <a:solidFill>
                  <a:srgbClr val="9900CC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9900CC"/>
                </a:solidFill>
                <a:latin typeface="+mn-lt"/>
              </a:rPr>
            </a:br>
            <a:endParaRPr lang="ru-RU" sz="2400" b="1" dirty="0">
              <a:solidFill>
                <a:srgbClr val="9900CC"/>
              </a:solidFill>
              <a:latin typeface="+mn-lt"/>
            </a:endParaRPr>
          </a:p>
        </p:txBody>
      </p:sp>
      <p:pic>
        <p:nvPicPr>
          <p:cNvPr id="29704" name="Picture 8" descr="DSC008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9000"/>
          </a:blip>
          <a:stretch>
            <a:fillRect/>
          </a:stretch>
        </p:blipFill>
        <p:spPr>
          <a:xfrm>
            <a:off x="539552" y="2204864"/>
            <a:ext cx="5105400" cy="3829050"/>
          </a:xfrm>
          <a:prstGeom prst="rect">
            <a:avLst/>
          </a:prstGeom>
          <a:noFill/>
          <a:ln>
            <a:noFill/>
          </a:ln>
          <a:scene3d>
            <a:camera prst="perspectiveContrastingLeftFacing">
              <a:rot lat="433611" lon="824277" rev="21102636"/>
            </a:camera>
            <a:lightRig rig="threePt" dir="t"/>
          </a:scene3d>
          <a:sp3d>
            <a:bevelT w="254000" h="1270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ru-RU" sz="4000" i="0" dirty="0">
                <a:solidFill>
                  <a:schemeClr val="tx1"/>
                </a:solidFill>
              </a:rPr>
              <a:t/>
            </a:r>
            <a:br>
              <a:rPr lang="ru-RU" sz="4000" i="0" dirty="0">
                <a:solidFill>
                  <a:schemeClr val="tx1"/>
                </a:solidFill>
              </a:rPr>
            </a:br>
            <a:r>
              <a:rPr lang="ru-RU" sz="4000" i="0" dirty="0">
                <a:solidFill>
                  <a:schemeClr val="tx1"/>
                </a:solidFill>
              </a:rPr>
              <a:t/>
            </a:r>
            <a:br>
              <a:rPr lang="ru-RU" sz="4000" i="0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bg1"/>
                </a:solidFill>
                <a:latin typeface="+mn-lt"/>
              </a:rPr>
              <a:t>Технологии эстетической направленности</a:t>
            </a:r>
            <a:br>
              <a:rPr lang="ru-RU" sz="2400" b="1" dirty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реализуются 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на занятиях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художественного 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цикла, при посещении музеев, театров,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выставок, 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оформление помещений к праздникам</a:t>
            </a:r>
            <a:br>
              <a:rPr lang="ru-RU" sz="2400" b="1" dirty="0">
                <a:solidFill>
                  <a:schemeClr val="bg1"/>
                </a:solidFill>
                <a:latin typeface="+mn-lt"/>
              </a:rPr>
            </a:b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2772" name="Picture 4" descr="DSC001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7413394" cy="3816424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sp3d>
            <a:bevelT w="254000" h="1905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  <a:latin typeface="+mn-lt"/>
              </a:rPr>
              <a:t>Мы стремимся к полной реализации, в жизни каждого ребенка, трех моментов: </a:t>
            </a:r>
            <a: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</a:br>
            <a:endParaRPr lang="ru-RU" sz="36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844824"/>
          <a:ext cx="6948264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88641"/>
            <a:ext cx="7020272" cy="15841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2132856"/>
          <a:ext cx="810039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logo-antibolit-190h105p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04664"/>
            <a:ext cx="1800200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29614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Всемирная организация здравоохранения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72816"/>
            <a:ext cx="9144000" cy="4536504"/>
          </a:xfrm>
        </p:spPr>
        <p:txBody>
          <a:bodyPr/>
          <a:lstStyle/>
          <a:p>
            <a:pPr algn="ctr">
              <a:buFontTx/>
              <a:buNone/>
            </a:pPr>
            <a:endParaRPr lang="ru-RU" sz="3600" b="1" dirty="0" smtClean="0">
              <a:solidFill>
                <a:srgbClr val="0000FF"/>
              </a:solidFill>
            </a:endParaRPr>
          </a:p>
          <a:p>
            <a:pPr algn="ctr">
              <a:buFontTx/>
              <a:buNone/>
            </a:pP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</a:t>
            </a: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доровье 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это состояние </a:t>
            </a:r>
            <a:endParaRPr lang="ru-RU" sz="3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Tx/>
              <a:buNone/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полного 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физического, психического </a:t>
            </a:r>
          </a:p>
          <a:p>
            <a:pPr algn="ctr">
              <a:buFontTx/>
              <a:buNone/>
            </a:pP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социального благополучия, а не просто отсутствие болезней или</a:t>
            </a:r>
          </a:p>
          <a:p>
            <a:pPr algn="ctr">
              <a:buFontTx/>
              <a:buNone/>
            </a:pP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физических дефектов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Здоровьесберегающие</a:t>
            </a:r>
            <a:r>
              <a:rPr lang="ru-RU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технологии</a:t>
            </a:r>
            <a:endParaRPr lang="ru-RU" sz="3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2276872"/>
            <a:ext cx="8172400" cy="3960440"/>
          </a:xfrm>
        </p:spPr>
        <p:txBody>
          <a:bodyPr/>
          <a:lstStyle/>
          <a:p>
            <a:pPr algn="ctr" eaLnBrk="0" hangingPunct="0">
              <a:lnSpc>
                <a:spcPts val="3600"/>
              </a:lnSpc>
              <a:spcBef>
                <a:spcPct val="50000"/>
              </a:spcBef>
              <a:buFontTx/>
              <a:buNone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развития</a:t>
            </a:r>
            <a:r>
              <a:rPr lang="ru-RU" b="1" dirty="0" smtClean="0">
                <a:solidFill>
                  <a:srgbClr val="9900CC"/>
                </a:solidFill>
              </a:rPr>
              <a:t> </a:t>
            </a:r>
            <a:endParaRPr lang="ru-RU" b="1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Здоровьесберегающие</a:t>
            </a:r>
            <a:r>
              <a:rPr lang="ru-RU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образовательные  технологии</a:t>
            </a:r>
            <a:endParaRPr lang="ru-RU" sz="3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2132856"/>
            <a:ext cx="9144000" cy="4176464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технологии обеспечения гигиенически оптимальных условий проведения воспитательно-образовательного процесса</a:t>
            </a:r>
          </a:p>
          <a:p>
            <a:pPr>
              <a:lnSpc>
                <a:spcPts val="3600"/>
              </a:lnSpc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технологии правильной организации воспитательно-образовательного процесса</a:t>
            </a:r>
          </a:p>
          <a:p>
            <a:pPr>
              <a:lnSpc>
                <a:spcPts val="3600"/>
              </a:lnSpc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психолого-педагогические технологии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ru-RU" sz="4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Задачи </a:t>
            </a:r>
            <a:r>
              <a:rPr lang="ru-RU" sz="40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здоровьесбережения</a:t>
            </a:r>
            <a:r>
              <a:rPr lang="ru-RU" sz="4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844824"/>
            <a:ext cx="8748464" cy="4752528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адекватных условий для развития, обучения, оздоровления детей</a:t>
            </a:r>
          </a:p>
          <a:p>
            <a:pPr>
              <a:lnSpc>
                <a:spcPts val="3600"/>
              </a:lnSpc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сохранение здоровья детей и повышение двигательной активности и умственной работоспособности </a:t>
            </a:r>
          </a:p>
          <a:p>
            <a:pPr>
              <a:lnSpc>
                <a:spcPts val="3600"/>
              </a:lnSpc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положительного эмоционального настроя и снятие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психоэмоционального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напряжения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3333FF"/>
                </a:solidFill>
                <a:latin typeface="Arial Black" pitchFamily="34" charset="0"/>
              </a:rPr>
              <a:t/>
            </a:r>
            <a:br>
              <a:rPr lang="ru-RU" sz="3600" b="1">
                <a:solidFill>
                  <a:srgbClr val="3333FF"/>
                </a:solidFill>
                <a:latin typeface="Arial Black" pitchFamily="34" charset="0"/>
              </a:rPr>
            </a:br>
            <a:r>
              <a:rPr lang="ru-RU" sz="3600" b="1">
                <a:solidFill>
                  <a:srgbClr val="3333FF"/>
                </a:solidFill>
                <a:latin typeface="Arial Black" pitchFamily="34" charset="0"/>
              </a:rPr>
              <a:t/>
            </a:r>
            <a:br>
              <a:rPr lang="ru-RU" sz="3600" b="1">
                <a:solidFill>
                  <a:srgbClr val="3333FF"/>
                </a:solidFill>
                <a:latin typeface="Arial Black" pitchFamily="34" charset="0"/>
              </a:rPr>
            </a:br>
            <a:r>
              <a:rPr lang="ru-RU" sz="3600" b="1">
                <a:solidFill>
                  <a:srgbClr val="3333FF"/>
                </a:solidFill>
                <a:latin typeface="Arial Black" pitchFamily="34" charset="0"/>
              </a:rPr>
              <a:t/>
            </a:r>
            <a:br>
              <a:rPr lang="ru-RU" sz="3600" b="1">
                <a:solidFill>
                  <a:srgbClr val="3333FF"/>
                </a:solidFill>
                <a:latin typeface="Arial Black" pitchFamily="34" charset="0"/>
              </a:rPr>
            </a:br>
            <a:r>
              <a:rPr lang="ru-RU" sz="3600" b="1">
                <a:solidFill>
                  <a:srgbClr val="3333FF"/>
                </a:solidFill>
                <a:latin typeface="Arial Black" pitchFamily="34" charset="0"/>
              </a:rPr>
              <a:t/>
            </a:r>
            <a:br>
              <a:rPr lang="ru-RU" sz="3600" b="1">
                <a:solidFill>
                  <a:srgbClr val="3333FF"/>
                </a:solidFill>
                <a:latin typeface="Arial Black" pitchFamily="34" charset="0"/>
              </a:rPr>
            </a:br>
            <a:r>
              <a:rPr lang="ru-RU" sz="3600" b="1">
                <a:solidFill>
                  <a:srgbClr val="3333FF"/>
                </a:solidFill>
                <a:latin typeface="Arial Black" pitchFamily="34" charset="0"/>
              </a:rPr>
              <a:t/>
            </a:r>
            <a:br>
              <a:rPr lang="ru-RU" sz="3600" b="1">
                <a:solidFill>
                  <a:srgbClr val="3333FF"/>
                </a:solidFill>
                <a:latin typeface="Arial Black" pitchFamily="34" charset="0"/>
              </a:rPr>
            </a:br>
            <a:r>
              <a:rPr lang="ru-RU" sz="3600" b="1">
                <a:solidFill>
                  <a:srgbClr val="3333FF"/>
                </a:solidFill>
                <a:latin typeface="Arial Black" pitchFamily="34" charset="0"/>
              </a:rPr>
              <a:t/>
            </a:r>
            <a:br>
              <a:rPr lang="ru-RU" sz="3600" b="1">
                <a:solidFill>
                  <a:srgbClr val="3333FF"/>
                </a:solidFill>
                <a:latin typeface="Arial Black" pitchFamily="34" charset="0"/>
              </a:rPr>
            </a:br>
            <a:r>
              <a:rPr lang="ru-RU" sz="4000" b="1"/>
              <a:t/>
            </a:r>
            <a:br>
              <a:rPr lang="ru-RU" sz="4000" b="1"/>
            </a:br>
            <a:endParaRPr lang="ru-RU" sz="4000" b="1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332656"/>
            <a:ext cx="9144000" cy="144058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 dirty="0">
                <a:solidFill>
                  <a:schemeClr val="bg1"/>
                </a:solidFill>
              </a:rPr>
              <a:t>Формы организации </a:t>
            </a:r>
          </a:p>
          <a:p>
            <a:pPr algn="ctr">
              <a:buFontTx/>
              <a:buNone/>
            </a:pPr>
            <a:r>
              <a:rPr lang="ru-RU" sz="3600" b="1" dirty="0" err="1">
                <a:solidFill>
                  <a:schemeClr val="bg1"/>
                </a:solidFill>
              </a:rPr>
              <a:t>здоровьесберегающей</a:t>
            </a:r>
            <a:r>
              <a:rPr lang="ru-RU" sz="3600" b="1" dirty="0">
                <a:solidFill>
                  <a:schemeClr val="bg1"/>
                </a:solidFill>
              </a:rPr>
              <a:t> работы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795963" y="1700213"/>
            <a:ext cx="1547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50825" y="2133600"/>
            <a:ext cx="8424863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ru-RU">
              <a:latin typeface="Times New Roman" pitchFamily="18" charset="0"/>
            </a:endParaRPr>
          </a:p>
          <a:p>
            <a:pPr eaLnBrk="1" hangingPunct="1"/>
            <a:endParaRPr lang="ru-RU">
              <a:latin typeface="Times New Roman" pitchFamily="18" charset="0"/>
            </a:endParaRPr>
          </a:p>
          <a:p>
            <a:pPr eaLnBrk="1" hangingPunct="1"/>
            <a:endParaRPr lang="ru-RU">
              <a:latin typeface="Times New Roman" pitchFamily="18" charset="0"/>
            </a:endParaRPr>
          </a:p>
          <a:p>
            <a:pPr eaLnBrk="1" hangingPunct="1"/>
            <a:endParaRPr lang="ru-RU" sz="2400">
              <a:latin typeface="Times New Roman" pitchFamily="18" charset="0"/>
            </a:endParaRPr>
          </a:p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pic>
        <p:nvPicPr>
          <p:cNvPr id="12294" name="Picture 6" descr="4745600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556792"/>
            <a:ext cx="7485715" cy="4247619"/>
          </a:xfrm>
          <a:prstGeom prst="rect">
            <a:avLst/>
          </a:prstGeom>
          <a:noFill/>
          <a:ln>
            <a:noFill/>
          </a:ln>
          <a:scene3d>
            <a:camera prst="isometricRightUp">
              <a:rot lat="21096211" lon="20266709" rev="711096"/>
            </a:camera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Физкультурные занятия</a:t>
            </a:r>
            <a:r>
              <a:rPr lang="ru-RU" sz="2800" i="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800" i="0" dirty="0">
                <a:solidFill>
                  <a:schemeClr val="bg1"/>
                </a:solidFill>
                <a:latin typeface="+mn-lt"/>
              </a:rPr>
            </a:br>
            <a:r>
              <a:rPr lang="ru-RU" sz="2800" b="1" dirty="0">
                <a:solidFill>
                  <a:schemeClr val="bg1"/>
                </a:solidFill>
                <a:latin typeface="+mn-lt"/>
              </a:rPr>
              <a:t>занятия проводятся в соответствии с программой, перед занятием необходимо хорошо проветрить помещение</a:t>
            </a:r>
          </a:p>
        </p:txBody>
      </p:sp>
      <p:pic>
        <p:nvPicPr>
          <p:cNvPr id="39939" name="Picture 3" descr="DSC008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76872"/>
            <a:ext cx="6300192" cy="3689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LeftDown">
              <a:rot lat="285086" lon="2209949" rev="20997912"/>
            </a:camera>
            <a:lightRig rig="twoPt" dir="t">
              <a:rot lat="0" lon="0" rev="7200000"/>
            </a:lightRig>
          </a:scene3d>
          <a:sp3d>
            <a:bevelT w="88900" h="139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ru-RU" sz="3600" b="1" dirty="0">
                <a:solidFill>
                  <a:schemeClr val="bg1"/>
                </a:solidFill>
                <a:latin typeface="+mn-lt"/>
              </a:rPr>
              <a:t>Самостоятельная 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деятельность  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детей</a:t>
            </a:r>
          </a:p>
        </p:txBody>
      </p:sp>
      <p:pic>
        <p:nvPicPr>
          <p:cNvPr id="40964" name="Picture 4" descr="DSC009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5472608" cy="3960440"/>
          </a:xfrm>
          <a:prstGeom prst="rect">
            <a:avLst/>
          </a:prstGeom>
          <a:noFill/>
          <a:ln w="130175">
            <a:noFill/>
            <a:miter lim="800000"/>
            <a:headEnd/>
            <a:tailEnd/>
          </a:ln>
          <a:scene3d>
            <a:camera prst="isometricTopUp">
              <a:rot lat="20233880" lon="19441300" rev="1836332"/>
            </a:camera>
            <a:lightRig rig="threePt" dir="t"/>
          </a:scene3d>
          <a:sp3d>
            <a:bevelT w="285750" h="2032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Другая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279</Words>
  <Application>Microsoft Office PowerPoint</Application>
  <PresentationFormat>Экран (4:3)</PresentationFormat>
  <Paragraphs>57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Муниципальное бюджетное дошкольное образовательное учреждение  «Детский сад № 455»</vt:lpstr>
      <vt:lpstr>Слайд 2</vt:lpstr>
      <vt:lpstr>Всемирная организация здравоохранения</vt:lpstr>
      <vt:lpstr>Здоровьесберегающие технологии</vt:lpstr>
      <vt:lpstr>Здоровьесберегающие образовательные  технологии</vt:lpstr>
      <vt:lpstr>Задачи здоровьесбережения </vt:lpstr>
      <vt:lpstr>       </vt:lpstr>
      <vt:lpstr>Физкультурные занятия занятия проводятся в соответствии с программой, перед занятием необходимо хорошо проветрить помещение</vt:lpstr>
      <vt:lpstr>Самостоятельная деятельность  детей</vt:lpstr>
      <vt:lpstr>  Подвижные и спортивные игры  подбираются в соответствии с возрастом ребёнка, местом и временем её проведения. В детском саду используем лишь элементы спортивных игр. </vt:lpstr>
      <vt:lpstr>Релаксация - используется  спокойная  классическая музыка  (Чайковский,  Рахманинов), звуки  природы</vt:lpstr>
      <vt:lpstr> Гимнастика бодрящая, закаливание форма проведения различна: упражнения на кроватках, обширное умывание, </vt:lpstr>
      <vt:lpstr> Гимнастика пальчиковая рекомендуется всем детям, особенно с речевыми проблемами. Проводиться в любой удобный отрезок времени.</vt:lpstr>
      <vt:lpstr>Гимнастика дыхательная проводится в проветриваемом помещении, педагог даёт детям инструкции об обязательной гигиене полости носа</vt:lpstr>
      <vt:lpstr> Гимнастика для глаз рекомендуется использовать наглядный материал (ориентиры), показ педагога. </vt:lpstr>
      <vt:lpstr>Занятия из серии «Здоровье» могут быть включены в НОД к качестве познавательного характера</vt:lpstr>
      <vt:lpstr>Точечный  самомассаж  проводится  строго  по  специальной  методике, показана  детям  с  частыми  простудными заболеваниями  и  для  профилактики ОРЗ</vt:lpstr>
      <vt:lpstr>Сказкотерапия  используется  для  психо-терапевтической  и  развивающей работы. Сказку  может  рассказывать  взрослый, либо это может быть групповое рассказывание.</vt:lpstr>
      <vt:lpstr>  Восточная гимнастика проводится со среднего возраста, развивает пластику движений </vt:lpstr>
      <vt:lpstr>  Технологии музыкального воздействия используется в качестве вспомогательного средства, для снятия напряжения, повышения эмоционального настроя. </vt:lpstr>
      <vt:lpstr> Упражнения на степах проводятся под ритмичную музыку: в форме утренней гимнастики, части физкультурного: занятия, досуга или праздника </vt:lpstr>
      <vt:lpstr>  Технологии эстетической направленности реализуются на занятиях художественного цикла, при посещении музеев, театров, выставок, оформление помещений к праздникам </vt:lpstr>
      <vt:lpstr>Мы стремимся к полной реализации, в жизни каждого ребенка, трех моментов:  </vt:lpstr>
      <vt:lpstr>Спасибо за внимание!</vt:lpstr>
    </vt:vector>
  </TitlesOfParts>
  <Company>boy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Here…</dc:title>
  <dc:creator>side</dc:creator>
  <cp:lastModifiedBy>user</cp:lastModifiedBy>
  <cp:revision>44</cp:revision>
  <dcterms:created xsi:type="dcterms:W3CDTF">2008-05-28T10:20:44Z</dcterms:created>
  <dcterms:modified xsi:type="dcterms:W3CDTF">2017-11-08T01:57:28Z</dcterms:modified>
</cp:coreProperties>
</file>